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market Sans Bold" panose="020B0600000101010101" charset="-127"/>
      <p:bold r:id="rId12"/>
    </p:embeddedFont>
    <p:embeddedFont>
      <p:font typeface="Gmarket Sans Light" panose="020B0600000101010101" charset="-127"/>
      <p:regular r:id="rId13"/>
    </p:embeddedFont>
    <p:embeddedFont>
      <p:font typeface="Gmarket Sans Medium" panose="020B0600000101010101" charset="-127"/>
      <p:regular r:id="rId14"/>
    </p:embeddedFont>
    <p:embeddedFont>
      <p:font typeface="Noto Sans CJK KR Regular" panose="020B0600000101010101" charset="-127"/>
      <p:regular r:id="rId15"/>
    </p:embeddedFont>
    <p:embeddedFont>
      <p:font typeface="Pretendard Light" panose="020B0600000101010101" charset="-127"/>
      <p:regular r:id="rId16"/>
    </p:embeddedFont>
    <p:embeddedFont>
      <p:font typeface="Pretendard Regular" panose="020B0600000101010101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6540500"/>
            <a:ext cx="135890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80800" y="7277100"/>
            <a:ext cx="54864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100" b="0" i="0" u="none" strike="noStrike" spc="100">
                <a:solidFill>
                  <a:srgbClr val="000000"/>
                </a:solidFill>
                <a:ea typeface="Pretendard Regular"/>
              </a:rPr>
              <a:t>학번</a:t>
            </a:r>
            <a:r>
              <a:rPr lang="en-US" sz="3100" b="0" i="0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3100" b="0" i="0" u="none" strike="noStrike" spc="100">
                <a:solidFill>
                  <a:srgbClr val="000000"/>
                </a:solidFill>
                <a:latin typeface="Pretendard Regular"/>
              </a:rPr>
              <a:t> 2025910130  </a:t>
            </a:r>
          </a:p>
          <a:p>
            <a:pPr lvl="0" algn="l">
              <a:lnSpc>
                <a:spcPct val="107899"/>
              </a:lnSpc>
            </a:pPr>
            <a:r>
              <a:rPr lang="ko-KR" sz="3100" b="0" i="0" u="none" strike="noStrike" spc="100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3100" b="0" i="0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3100" b="0" i="0" u="none" strike="noStrike" spc="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3100" b="0" i="0" u="none" strike="noStrike" spc="100">
                <a:solidFill>
                  <a:srgbClr val="000000"/>
                </a:solidFill>
                <a:ea typeface="Pretendard Regular"/>
              </a:rPr>
              <a:t>장</a:t>
            </a:r>
            <a:r>
              <a:rPr lang="en-US" sz="3100" b="0" i="0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3100" b="0" i="0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Pretendard Regular"/>
              </a:rPr>
              <a:t>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21200" y="4483100"/>
            <a:ext cx="8712200" cy="140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900" b="0" i="0" u="none" strike="noStrike" spc="-300">
                <a:solidFill>
                  <a:srgbClr val="000000"/>
                </a:solidFill>
                <a:ea typeface="Gmarket Sans Medium"/>
              </a:rPr>
              <a:t>오픈사이언스</a:t>
            </a:r>
            <a:r>
              <a:rPr lang="en-US" sz="7900" b="0" i="0" u="none" strike="noStrike" spc="-3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5500" y="939800"/>
            <a:ext cx="107696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000000"/>
                </a:solidFill>
                <a:ea typeface="Gmarket Sans Medium"/>
              </a:rPr>
              <a:t>주제별</a:t>
            </a:r>
            <a:r>
              <a:rPr lang="en-US" sz="54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00" b="0" i="0" u="none" strike="noStrike">
                <a:solidFill>
                  <a:srgbClr val="000000"/>
                </a:solidFill>
                <a:ea typeface="Gmarket Sans Medium"/>
              </a:rPr>
              <a:t>정보자료론</a:t>
            </a:r>
            <a:r>
              <a:rPr lang="en-US" sz="5400" b="0" i="0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46800" y="3924300"/>
            <a:ext cx="4457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Gmarket Sans Medium"/>
              </a:rPr>
              <a:t>주제분야</a:t>
            </a:r>
            <a:r>
              <a:rPr lang="en-US" sz="27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Gmarket Sans Medium"/>
              </a:rPr>
              <a:t>데이터베이스</a:t>
            </a:r>
            <a:r>
              <a:rPr lang="en-US" sz="27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Gmarket Sans Medium"/>
              </a:rPr>
              <a:t>조사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300" y="1371600"/>
            <a:ext cx="31369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13589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55700" y="2717800"/>
            <a:ext cx="141986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363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Gmarket Sans Medium"/>
              </a:rPr>
              <a:t>문화빅데이터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Medium"/>
              </a:rPr>
              <a:t>포털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 : https://www.bigdata-culture.kr</a:t>
            </a:r>
          </a:p>
          <a:p>
            <a:pPr lvl="0" algn="l">
              <a:lnSpc>
                <a:spcPct val="13363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Gmarket Sans Medium"/>
              </a:rPr>
              <a:t>연극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 TOP 10 </a:t>
            </a:r>
            <a:r>
              <a:rPr lang="ko-KR" sz="2600" b="0" i="0" u="none" strike="noStrike">
                <a:solidFill>
                  <a:srgbClr val="000000"/>
                </a:solidFill>
                <a:ea typeface="Gmarket Sans Medium"/>
              </a:rPr>
              <a:t>트렌드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 : DM_PLAY_TOP10_TREND_DATA_RESULT_20250708</a:t>
            </a:r>
          </a:p>
          <a:p>
            <a:pPr lvl="0" algn="l">
              <a:lnSpc>
                <a:spcPct val="13363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Gmarket Sans Medium"/>
              </a:rPr>
              <a:t>생성형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 AI </a:t>
            </a:r>
            <a:r>
              <a:rPr lang="ko-KR" sz="2600" b="0" i="0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 : Chat GPT 5.1, </a:t>
            </a:r>
            <a:r>
              <a:rPr lang="ko-KR" sz="2600" b="0" i="0" u="none" strike="noStrike">
                <a:solidFill>
                  <a:srgbClr val="000000"/>
                </a:solidFill>
                <a:ea typeface="Gmarket Sans Medium"/>
              </a:rPr>
              <a:t>구글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Medium"/>
              </a:rPr>
              <a:t>제미나이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, Copilot</a:t>
            </a:r>
          </a:p>
          <a:p>
            <a:pPr lvl="0" algn="l">
              <a:lnSpc>
                <a:spcPct val="13363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- Looker Studio (</a:t>
            </a:r>
            <a:r>
              <a:rPr lang="ko-KR" sz="2600" b="0" i="0" u="none" strike="noStrike">
                <a:solidFill>
                  <a:srgbClr val="000000"/>
                </a:solidFill>
                <a:ea typeface="Gmarket Sans Medium"/>
              </a:rPr>
              <a:t>구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. Google Data Studio)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5700" y="1066800"/>
            <a:ext cx="72517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참고정보원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54100" y="8737600"/>
            <a:ext cx="3911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200">
                <a:solidFill>
                  <a:srgbClr val="595959"/>
                </a:solidFill>
                <a:ea typeface="Gmarket Sans Medium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50800"/>
            <a:ext cx="183134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2984500"/>
            <a:ext cx="7810500" cy="655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1358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1400" y="1143000"/>
            <a:ext cx="5194300" cy="133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2743200"/>
            <a:ext cx="6527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>
                <a:solidFill>
                  <a:srgbClr val="595959"/>
                </a:solidFill>
                <a:latin typeface="Gmarket Sans Medium"/>
              </a:rPr>
              <a:t>1. </a:t>
            </a:r>
            <a:r>
              <a:rPr lang="ko-KR" sz="2600" b="0" i="0" u="none" strike="noStrike">
                <a:solidFill>
                  <a:srgbClr val="595959"/>
                </a:solidFill>
                <a:ea typeface="Gmarket Sans Medium"/>
              </a:rPr>
              <a:t>개요</a:t>
            </a:r>
            <a:r>
              <a:rPr lang="en-US" sz="26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Gmarket Sans Medium"/>
              </a:rPr>
              <a:t>및</a:t>
            </a:r>
            <a:r>
              <a:rPr lang="en-US" sz="26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Gmarket Sans Medium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3378200"/>
            <a:ext cx="8178800" cy="261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1)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문화빅데이터플랫폼은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문화체육관광부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산하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기관들이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생산하는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 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문화예술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문화유산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축제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관광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통합하여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재사용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가능하게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제공하는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문화예술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전문오픈데이터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플랫폼임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2)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목표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- 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고품질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문화데이터의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표준화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확산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- 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유통거래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생태계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조성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000" y="6375400"/>
            <a:ext cx="2184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>
                <a:solidFill>
                  <a:srgbClr val="595959"/>
                </a:solidFill>
                <a:latin typeface="Gmarket Sans Medium"/>
              </a:rPr>
              <a:t>2. </a:t>
            </a:r>
            <a:r>
              <a:rPr lang="ko-KR" sz="2600" b="0" i="0" u="none" strike="noStrike">
                <a:solidFill>
                  <a:srgbClr val="595959"/>
                </a:solidFill>
                <a:ea typeface="Gmarket Sans Medium"/>
              </a:rPr>
              <a:t>운영주체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0300" y="7010400"/>
            <a:ext cx="8636000" cy="261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산하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공공기관이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생산한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중앙에서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표준화해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제공함</a:t>
            </a:r>
          </a:p>
          <a:p>
            <a:pPr lvl="0" algn="l">
              <a:lnSpc>
                <a:spcPct val="132800"/>
              </a:lnSpc>
            </a:pPr>
            <a:endParaRPr lang="ko-KR" sz="22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문화체육관광부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(MCST)</a:t>
            </a:r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운영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한국문화정보원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(KCISA)</a:t>
            </a:r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참여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국립박물관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도서관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예술경영지원센터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지역문화재단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200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기관</a:t>
            </a:r>
          </a:p>
          <a:p>
            <a:pPr lvl="0" algn="l">
              <a:lnSpc>
                <a:spcPct val="132800"/>
              </a:lnSpc>
            </a:pPr>
            <a:endParaRPr lang="ko-KR" sz="22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55700" y="1066800"/>
            <a:ext cx="53848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데이터베이스</a:t>
            </a:r>
            <a:r>
              <a:rPr lang="en-US" sz="4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50800"/>
            <a:ext cx="183134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263900"/>
            <a:ext cx="6413500" cy="567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8496300"/>
            <a:ext cx="1092200" cy="109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54100" y="2679700"/>
            <a:ext cx="2184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>
                <a:solidFill>
                  <a:srgbClr val="595959"/>
                </a:solidFill>
                <a:latin typeface="Gmarket Sans Medium"/>
              </a:rPr>
              <a:t>3. </a:t>
            </a:r>
            <a:r>
              <a:rPr lang="ko-KR" sz="2600" b="0" i="0" u="none" strike="noStrike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6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Gmarket Sans Medium"/>
              </a:rPr>
              <a:t>범위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3263900"/>
            <a:ext cx="10007600" cy="528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문화빅데이터는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문화예술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관광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문화유산까지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포함하는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광범위한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집합</a:t>
            </a:r>
          </a:p>
          <a:p>
            <a:pPr lvl="0" algn="l">
              <a:lnSpc>
                <a:spcPct val="132800"/>
              </a:lnSpc>
            </a:pPr>
            <a:endParaRPr lang="ko-KR" sz="22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ea typeface="Pretendard Light"/>
              </a:rPr>
              <a:t>✔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카테고리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전시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공연명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장르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출연진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장소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예매정보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등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축제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행사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지역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축제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행사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위치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특성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문화유산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국가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지정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사진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위치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분류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문화시설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공간정보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도서관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박물관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공연장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문화센터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체육시설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등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관광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여행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관광지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코스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음식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숙박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관광자원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메타데이터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연계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l">
              <a:lnSpc>
                <a:spcPct val="132800"/>
              </a:lnSpc>
            </a:pPr>
            <a:endParaRPr lang="ko-KR" sz="22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ea typeface="Pretendard Light"/>
              </a:rPr>
              <a:t>✔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파일데이터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1368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문화빅데이터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1,341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분석리포트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26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구독형상품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1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)  /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    API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(RESTful API) /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다운로드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(CSV, JSON, PD, MP4)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68500" y="8763000"/>
            <a:ext cx="9588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문화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생태계를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연구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분석할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인프라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1803400"/>
            <a:ext cx="135890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1400" y="1143000"/>
            <a:ext cx="5194300" cy="133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55700" y="1066800"/>
            <a:ext cx="53848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데이터베이스</a:t>
            </a:r>
            <a:r>
              <a:rPr lang="en-US" sz="4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50800"/>
            <a:ext cx="183134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79500" y="2692400"/>
            <a:ext cx="2159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>
                <a:solidFill>
                  <a:srgbClr val="595959"/>
                </a:solidFill>
                <a:latin typeface="Gmarket Sans Medium"/>
              </a:rPr>
              <a:t>4. </a:t>
            </a:r>
            <a:r>
              <a:rPr lang="ko-KR" sz="2600" b="0" i="0" u="none" strike="noStrike">
                <a:solidFill>
                  <a:srgbClr val="595959"/>
                </a:solidFill>
                <a:ea typeface="Gmarket Sans Medium"/>
              </a:rPr>
              <a:t>구성요소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8100" y="3200400"/>
            <a:ext cx="10299700" cy="638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ea typeface="Pretendard Light"/>
              </a:rPr>
              <a:t>✔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데이터상품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전체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상세검색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검색결과의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목록화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추천순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최신순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다운로드순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조회순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가격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리포트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리포트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형태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검색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ea typeface="Pretendard Light"/>
              </a:rPr>
              <a:t>✔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상담소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맞춤형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없을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검토후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데이터문의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문의에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회신서비스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ea typeface="Pretendard Light"/>
              </a:rPr>
              <a:t>✔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시각화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사용자가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업로드한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그래프로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시각화하고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공유하는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서비스제공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시각화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시각화한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자료를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공유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ea typeface="Pretendard Light"/>
              </a:rPr>
              <a:t>✔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문화여가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생활관측소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문화여가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활동지표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문화여가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자원분석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문화여가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접근성에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                                     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지표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BI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대시보드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문화관련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15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기반한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1:1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매칭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문화역세권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바탕으로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위치기반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모바일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ea typeface="Pretendard Light"/>
              </a:rPr>
              <a:t>✔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활용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분석사례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 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활용사례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공모전을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실제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적용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사례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800" y="5346700"/>
            <a:ext cx="6375400" cy="4203700"/>
          </a:xfrm>
          <a:prstGeom prst="rect">
            <a:avLst/>
          </a:prstGeom>
          <a:effectLst>
            <a:outerShdw blurRad="176291" dist="161819" dir="2700000">
              <a:srgbClr val="692498">
                <a:alpha val="79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3035300"/>
            <a:ext cx="6464300" cy="1384300"/>
          </a:xfrm>
          <a:prstGeom prst="rect">
            <a:avLst/>
          </a:prstGeom>
          <a:effectLst>
            <a:outerShdw blurRad="19005" dist="127516" dir="2700000">
              <a:srgbClr val="9E9E9E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1049000" y="2743200"/>
            <a:ext cx="297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&lt;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주요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구성요소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10900" y="5003800"/>
            <a:ext cx="713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&lt;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문화서비스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&gt;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문화여가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생활관측소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&gt;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문화여가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활동지표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&gt;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공연관람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&gt;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관람활성현황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&gt;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1803400"/>
            <a:ext cx="13589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1400" y="1143000"/>
            <a:ext cx="5194300" cy="1333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5700" y="1066800"/>
            <a:ext cx="53848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데이터베이스</a:t>
            </a:r>
            <a:r>
              <a:rPr lang="en-US" sz="4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-50800"/>
            <a:ext cx="183134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35000" y="4533900"/>
            <a:ext cx="3594100" cy="316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09100" y="4648200"/>
            <a:ext cx="35941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84800" y="4648200"/>
            <a:ext cx="3594100" cy="293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60500" y="4648200"/>
            <a:ext cx="3594100" cy="293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9200" y="6235700"/>
            <a:ext cx="22225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00" y="6248400"/>
            <a:ext cx="2222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6248400"/>
            <a:ext cx="2222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0" y="6248400"/>
            <a:ext cx="2222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8900" y="5842000"/>
            <a:ext cx="546100" cy="54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5842000"/>
            <a:ext cx="546100" cy="54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300" y="5842000"/>
            <a:ext cx="5461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200" y="4699000"/>
            <a:ext cx="1003300" cy="1422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601700" y="8318500"/>
            <a:ext cx="3149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시각화하여</a:t>
            </a:r>
          </a:p>
          <a:p>
            <a:pPr lvl="0" algn="ctr">
              <a:lnSpc>
                <a:spcPct val="11536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홍보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프로그램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제안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등에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활용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25500" y="6553200"/>
            <a:ext cx="32131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  <a:p>
            <a:pPr lvl="0" algn="ctr">
              <a:lnSpc>
                <a:spcPct val="116199"/>
              </a:lnSpc>
            </a:pPr>
            <a:r>
              <a:rPr lang="ko-KR" sz="2900" b="0" i="0" u="none" strike="noStrike" spc="-200">
                <a:solidFill>
                  <a:srgbClr val="000000"/>
                </a:solidFill>
                <a:ea typeface="Gmarket Sans Medium"/>
              </a:rPr>
              <a:t>시각화로</a:t>
            </a:r>
            <a:r>
              <a:rPr lang="en-US" sz="29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spc="-200">
                <a:solidFill>
                  <a:srgbClr val="000000"/>
                </a:solidFill>
                <a:ea typeface="Gmarket Sans Medium"/>
              </a:rPr>
              <a:t>활용</a:t>
            </a:r>
            <a:r>
              <a:rPr lang="en-US" sz="29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spc="-200">
                <a:solidFill>
                  <a:srgbClr val="000000"/>
                </a:solidFill>
                <a:ea typeface="Gmarket Sans Medium"/>
              </a:rPr>
              <a:t>적용</a:t>
            </a:r>
            <a:r>
              <a:rPr lang="en-US" sz="2900" b="0" i="0" u="none" strike="noStrike" spc="-2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2600" y="8331200"/>
            <a:ext cx="34544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검색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미리보기등으로</a:t>
            </a:r>
          </a:p>
          <a:p>
            <a:pPr lvl="0" algn="ctr">
              <a:lnSpc>
                <a:spcPct val="11536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확인한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, '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다운로드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'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실행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3900" y="6553200"/>
            <a:ext cx="29845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  <a:p>
            <a:pPr lvl="0" algn="ctr">
              <a:lnSpc>
                <a:spcPct val="116199"/>
              </a:lnSpc>
            </a:pPr>
            <a:r>
              <a:rPr lang="ko-KR" sz="2900" b="0" i="0" u="none" strike="noStrike" spc="-200">
                <a:solidFill>
                  <a:srgbClr val="000000"/>
                </a:solidFill>
                <a:ea typeface="Gmarket Sans Medium"/>
              </a:rPr>
              <a:t>검색데이터</a:t>
            </a:r>
            <a:r>
              <a:rPr lang="en-US" sz="29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spc="-200">
                <a:solidFill>
                  <a:srgbClr val="000000"/>
                </a:solidFill>
                <a:ea typeface="Gmarket Sans Medium"/>
              </a:rPr>
              <a:t>다운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89600" y="8255000"/>
            <a:ext cx="3149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'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상세검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'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색으로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536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원하는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필터링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89600" y="6553200"/>
            <a:ext cx="29845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  <a:p>
            <a:pPr lvl="0" algn="ctr">
              <a:lnSpc>
                <a:spcPct val="116199"/>
              </a:lnSpc>
            </a:pPr>
            <a:r>
              <a:rPr lang="ko-KR" sz="2900" b="0" i="0" u="none" strike="noStrike" spc="-200">
                <a:solidFill>
                  <a:srgbClr val="000000"/>
                </a:solidFill>
                <a:ea typeface="Gmarket Sans Medium"/>
              </a:rPr>
              <a:t>상세</a:t>
            </a:r>
            <a:r>
              <a:rPr lang="en-US" sz="29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spc="-200">
                <a:solidFill>
                  <a:srgbClr val="000000"/>
                </a:solidFill>
                <a:ea typeface="Gmarket Sans Medium"/>
              </a:rPr>
              <a:t>필터링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65300" y="6553200"/>
            <a:ext cx="29845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  <a:p>
            <a:pPr lvl="0" algn="ctr">
              <a:lnSpc>
                <a:spcPct val="116199"/>
              </a:lnSpc>
            </a:pPr>
            <a:r>
              <a:rPr lang="en-US" sz="2900" b="0" i="0" u="none" strike="noStrike" spc="-200">
                <a:solidFill>
                  <a:srgbClr val="000000"/>
                </a:solidFill>
                <a:latin typeface="Gmarket Sans Medium"/>
              </a:rPr>
              <a:t>'</a:t>
            </a:r>
            <a:r>
              <a:rPr lang="ko-KR" sz="2900" b="0" i="0" u="none" strike="noStrike" spc="-200">
                <a:solidFill>
                  <a:srgbClr val="000000"/>
                </a:solidFill>
                <a:ea typeface="Gmarket Sans Medium"/>
              </a:rPr>
              <a:t>키워드</a:t>
            </a:r>
            <a:r>
              <a:rPr lang="en-US" sz="2900" b="0" i="0" u="none" strike="noStrike" spc="-200">
                <a:solidFill>
                  <a:srgbClr val="000000"/>
                </a:solidFill>
                <a:latin typeface="Gmarket Sans Medium"/>
              </a:rPr>
              <a:t>' </a:t>
            </a:r>
            <a:r>
              <a:rPr lang="ko-KR" sz="2900" b="0" i="0" u="none" strike="noStrike" spc="-200">
                <a:solidFill>
                  <a:srgbClr val="000000"/>
                </a:solidFill>
                <a:ea typeface="Gmarket Sans Medium"/>
              </a:rPr>
              <a:t>검색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38300" y="1371600"/>
            <a:ext cx="3136900" cy="876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6200" y="4851400"/>
            <a:ext cx="1257300" cy="1270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2100" y="4813300"/>
            <a:ext cx="1295400" cy="130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09700" y="4673600"/>
            <a:ext cx="1803400" cy="1447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00" y="1803400"/>
            <a:ext cx="135890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0700" y="3149600"/>
            <a:ext cx="508000" cy="5715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5773400" y="7099300"/>
            <a:ext cx="76200" cy="10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" b="0" i="0" u="none" strike="noStrike">
                <a:solidFill>
                  <a:srgbClr val="000000"/>
                </a:solidFill>
                <a:ea typeface="Noto Sans CJK KR Regular"/>
              </a:rPr>
              <a:t>●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5700" y="1066800"/>
            <a:ext cx="72517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데이터베이스</a:t>
            </a:r>
            <a:r>
              <a:rPr lang="en-US" sz="4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자료검색</a:t>
            </a:r>
            <a:r>
              <a:rPr lang="en-US" sz="4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방법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27300" y="3124200"/>
            <a:ext cx="4241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3600" b="0" i="0" u="none" strike="noStrike">
                <a:solidFill>
                  <a:srgbClr val="474747"/>
                </a:solidFill>
                <a:latin typeface="Gmarket Sans Bold"/>
              </a:rPr>
              <a:t>Process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C301198E-4B74-0031-2588-A65200B4A0D3}"/>
              </a:ext>
            </a:extLst>
          </p:cNvPr>
          <p:cNvSpPr txBox="1"/>
          <p:nvPr/>
        </p:nvSpPr>
        <p:spPr>
          <a:xfrm>
            <a:off x="1656687" y="8273007"/>
            <a:ext cx="3149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'</a:t>
            </a:r>
            <a:r>
              <a:rPr lang="ko-KR" altLang="en-US" sz="1900" dirty="0">
                <a:solidFill>
                  <a:srgbClr val="000000"/>
                </a:solidFill>
                <a:latin typeface="Pretendard Light"/>
                <a:ea typeface="Pretendard Light"/>
              </a:rPr>
              <a:t>키워드</a:t>
            </a:r>
            <a:r>
              <a:rPr lang="en-US" altLang="ko-KR" sz="1900" dirty="0">
                <a:solidFill>
                  <a:srgbClr val="000000"/>
                </a:solidFill>
                <a:latin typeface="Pretendard Light"/>
                <a:ea typeface="Pretendard Light"/>
              </a:rPr>
              <a:t>’ </a:t>
            </a:r>
            <a:r>
              <a:rPr lang="ko-KR" altLang="en-US" sz="1900" dirty="0">
                <a:solidFill>
                  <a:srgbClr val="000000"/>
                </a:solidFill>
                <a:latin typeface="Pretendard Light"/>
                <a:ea typeface="Pretendard Light"/>
              </a:rPr>
              <a:t>또는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5369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상단메뉴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‘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데이터 상품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‘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검색</a:t>
            </a:r>
            <a:endParaRPr lang="ko-KR" sz="19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50800"/>
            <a:ext cx="183134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2705100"/>
            <a:ext cx="12738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1.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키워드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검색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또는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상단메뉴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데이터상품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검색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3657600"/>
            <a:ext cx="9029700" cy="144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140200"/>
            <a:ext cx="571500" cy="571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04200" y="3860800"/>
            <a:ext cx="8242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'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키워드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'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포함된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파일데이터가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494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문화빅데이터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분석리포트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구독형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상품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순으로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검색됨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670300"/>
            <a:ext cx="5207000" cy="130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76400" y="4114800"/>
            <a:ext cx="508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검색창에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27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900" b="1" i="0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2900" b="1" i="0" u="none" strike="noStrike">
                <a:solidFill>
                  <a:srgbClr val="000000"/>
                </a:solidFill>
                <a:ea typeface="Pretendard Regular"/>
              </a:rPr>
              <a:t>키워드</a:t>
            </a:r>
            <a:r>
              <a:rPr lang="en-US" sz="2900" b="1" i="0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입력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900" y="5740400"/>
            <a:ext cx="15290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상세검색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필터링은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모두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중복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선택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가능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6400" y="6426200"/>
            <a:ext cx="15963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1)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세부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카테고리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추천테마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파일포멧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세부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필터링을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적용하여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데이터에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접근</a:t>
            </a:r>
          </a:p>
          <a:p>
            <a:pPr lvl="0" algn="l">
              <a:lnSpc>
                <a:spcPct val="12616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2)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:  '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연극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키워드로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, 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문화빅데이터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13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건이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검출되었으나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,  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이용조건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_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무료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적용하여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8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건으로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데이터로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접근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9000" y="4381500"/>
            <a:ext cx="711200" cy="711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7886700"/>
            <a:ext cx="9029700" cy="144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8382000"/>
            <a:ext cx="571500" cy="571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7912100"/>
            <a:ext cx="5207000" cy="130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63700" y="8356600"/>
            <a:ext cx="47752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검색된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자료의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세부</a:t>
            </a:r>
            <a:r>
              <a:rPr lang="en-US" sz="2900" b="1" i="0" u="none" strike="noStrike">
                <a:solidFill>
                  <a:srgbClr val="000000"/>
                </a:solidFill>
                <a:latin typeface="Pretendard Regular"/>
              </a:rPr>
              <a:t> '</a:t>
            </a:r>
            <a:r>
              <a:rPr lang="ko-KR" sz="2900" b="1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900" b="1" i="0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960000">
            <a:off x="16192500" y="8445500"/>
            <a:ext cx="762000" cy="850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38300" y="1371600"/>
            <a:ext cx="3136900" cy="87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1803400"/>
            <a:ext cx="135890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242300" y="8089900"/>
            <a:ext cx="8242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파일이름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파일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소개내용에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'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키워드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'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포함된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모든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파일데이터로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세부검색됨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5700" y="1066800"/>
            <a:ext cx="72517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데이터베이스</a:t>
            </a:r>
            <a:r>
              <a:rPr lang="en-US" sz="4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자료검색</a:t>
            </a:r>
            <a:r>
              <a:rPr lang="en-US" sz="4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방법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134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2705100"/>
            <a:ext cx="11264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3.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검색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확인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4673600"/>
            <a:ext cx="4686300" cy="4038600"/>
          </a:xfrm>
          <a:prstGeom prst="rect">
            <a:avLst/>
          </a:prstGeom>
          <a:effectLst>
            <a:outerShdw blurRad="161992" dist="248188" dir="2700000">
              <a:srgbClr val="A0A0A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4673600"/>
            <a:ext cx="5778500" cy="4089400"/>
          </a:xfrm>
          <a:prstGeom prst="rect">
            <a:avLst/>
          </a:prstGeom>
          <a:effectLst>
            <a:outerShdw blurRad="166783" dist="346269" dir="2700000">
              <a:srgbClr val="787878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1371600"/>
            <a:ext cx="31369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1803400"/>
            <a:ext cx="13589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3746500"/>
            <a:ext cx="4267200" cy="736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14500" y="3937000"/>
            <a:ext cx="4089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연극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TOP 10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트랜드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' 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4673600"/>
            <a:ext cx="4940300" cy="4216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25600" y="5003800"/>
            <a:ext cx="4305300" cy="356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활용분야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출처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컬럼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정의서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en-US" sz="2200" b="1" i="0" u="sng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200" b="1" i="0" u="sng" strike="noStrike">
                <a:solidFill>
                  <a:srgbClr val="000000"/>
                </a:solidFill>
                <a:ea typeface="Pretendard Light"/>
              </a:rPr>
              <a:t>다운로드</a:t>
            </a:r>
            <a:r>
              <a:rPr lang="en-US" sz="2200" b="1" i="0" u="sng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상품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2200" b="1" i="0" u="sng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200" b="1" i="0" u="sng" strike="noStrike">
                <a:solidFill>
                  <a:srgbClr val="000000"/>
                </a:solidFill>
                <a:ea typeface="Pretendard Light"/>
              </a:rPr>
              <a:t>다운로드</a:t>
            </a:r>
            <a:r>
              <a:rPr lang="en-US" sz="2200" b="1" i="0" u="sng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미리보기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제공기관정보와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관련데이터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제시됨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4826000"/>
            <a:ext cx="5715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930400" y="9182100"/>
            <a:ext cx="297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&lt;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검색데이터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구성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15100" y="9105900"/>
            <a:ext cx="4038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&lt;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예시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 : 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검색데이터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결과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 2025.11.15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일자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88900" y="9105900"/>
            <a:ext cx="3594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&lt;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다운로드한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 2025.11.15</a:t>
            </a:r>
            <a:r>
              <a:rPr lang="ko-KR" sz="1500" b="0" i="0" u="none" strike="noStrike">
                <a:solidFill>
                  <a:srgbClr val="595959"/>
                </a:solidFill>
                <a:ea typeface="Gmarket Sans Medium"/>
              </a:rPr>
              <a:t>일자</a:t>
            </a:r>
            <a:r>
              <a:rPr lang="en-US" sz="1500" b="0" i="0" u="none" strike="noStrike">
                <a:solidFill>
                  <a:srgbClr val="595959"/>
                </a:solidFill>
                <a:latin typeface="Gmarket Sans Medium"/>
              </a:rPr>
              <a:t>&gt;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5700" y="1066800"/>
            <a:ext cx="72517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데이터베이스</a:t>
            </a:r>
            <a:r>
              <a:rPr lang="en-US" sz="4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자료검색</a:t>
            </a:r>
            <a:r>
              <a:rPr lang="en-US" sz="4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방법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-50800"/>
            <a:ext cx="183134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2705100"/>
            <a:ext cx="6781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4.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검색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시각화하여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활용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873500"/>
            <a:ext cx="5715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632200"/>
            <a:ext cx="66421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5130800"/>
            <a:ext cx="6680200" cy="4305300"/>
          </a:xfrm>
          <a:prstGeom prst="rect">
            <a:avLst/>
          </a:prstGeom>
          <a:effectLst>
            <a:outerShdw blurRad="184416" dist="132405" dir="2700000">
              <a:srgbClr val="E6068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100" y="3352800"/>
            <a:ext cx="8077200" cy="144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300" y="3009900"/>
            <a:ext cx="444500" cy="48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8100" y="5092700"/>
            <a:ext cx="7912100" cy="4330700"/>
          </a:xfrm>
          <a:prstGeom prst="rect">
            <a:avLst/>
          </a:prstGeom>
          <a:effectLst>
            <a:outerShdw blurRad="186709" dist="199838" dir="2700000">
              <a:srgbClr val="1187CF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38300" y="1371600"/>
            <a:ext cx="31369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" y="1803400"/>
            <a:ext cx="13589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01800" y="3708400"/>
            <a:ext cx="53594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다운로드한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(CSV)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업로드하여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그래프로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시각화하여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자료를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82100" y="3517900"/>
            <a:ext cx="75819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877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분석이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서비스제공되고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있지않아서</a:t>
            </a:r>
          </a:p>
          <a:p>
            <a:pPr lvl="0" algn="l">
              <a:lnSpc>
                <a:spcPct val="9877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Looker Studio(https://lookerstudio.google.com)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대시보드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생성하였음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5700" y="1066800"/>
            <a:ext cx="72517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데이터베이스</a:t>
            </a:r>
            <a:r>
              <a:rPr lang="en-US" sz="4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자료검색</a:t>
            </a:r>
            <a:r>
              <a:rPr lang="en-US" sz="4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방법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300" y="1371600"/>
            <a:ext cx="31369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13589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3136900"/>
            <a:ext cx="16573500" cy="336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문화분야에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대해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특화된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자료제공으로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전문성있는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데이터의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검색이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가능하였음</a:t>
            </a:r>
          </a:p>
          <a:p>
            <a:pPr lvl="0" algn="l">
              <a:lnSpc>
                <a:spcPct val="10458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회원가입만으로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다운로드가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가능하여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개방성이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좋았음</a:t>
            </a:r>
          </a:p>
          <a:p>
            <a:pPr lvl="0" algn="l">
              <a:lnSpc>
                <a:spcPct val="10458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단순한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제공을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넘어서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플랫폼내에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시각화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분석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도구를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제공하여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, </a:t>
            </a:r>
          </a:p>
          <a:p>
            <a:pPr lvl="0" algn="l">
              <a:lnSpc>
                <a:spcPct val="10458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   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해당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형태에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익숙하지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않은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일반인들도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쉽게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사용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가능하게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함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(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그러나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현재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에러중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)</a:t>
            </a:r>
          </a:p>
          <a:p>
            <a:pPr lvl="0" algn="l">
              <a:lnSpc>
                <a:spcPct val="10458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현재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제공되는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데이터의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양이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1,368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건으로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문화관련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데이터베이스로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물리적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수량이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부족했으며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, </a:t>
            </a:r>
            <a:b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</a:b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이에따라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검색키워드에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따른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필터링의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의미가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약함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(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많은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검색에서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찾는게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유리해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보임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)</a:t>
            </a:r>
          </a:p>
          <a:p>
            <a:pPr lvl="0" algn="l">
              <a:lnSpc>
                <a:spcPct val="10458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또한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, '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연극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'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이라는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키워드를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입력했을때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원하는자료를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찾기보다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'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제시된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'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에서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자료를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찾는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게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      </a:t>
            </a:r>
          </a:p>
          <a:p>
            <a:pPr lvl="0" algn="l">
              <a:lnSpc>
                <a:spcPct val="10458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   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현재는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수월해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보였으며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카테고리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역시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혼재되어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이용자가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필터링하기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어려웠음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600" y="2324100"/>
            <a:ext cx="11264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1.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데이터베이스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사용자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입장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0000" y="7188200"/>
            <a:ext cx="11264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과제수행소감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7000" y="7823200"/>
            <a:ext cx="165735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오픈사이언스가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'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과학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'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분야가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중심이기에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과제로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선택한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'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문화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빅데이터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플랫폼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'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lvl="0" algn="l">
              <a:lnSpc>
                <a:spcPct val="10458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   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오픈사이언스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데이터베이스에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해당하는지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판단하는데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시간이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오래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걸렸음</a:t>
            </a:r>
          </a:p>
          <a:p>
            <a:pPr lvl="0" algn="l">
              <a:lnSpc>
                <a:spcPct val="10458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그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과정에서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일반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DB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오픈사이언스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DB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의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차이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많은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문화관련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정보를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제공하는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문화포털과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차이점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등을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lvl="0" algn="l">
              <a:lnSpc>
                <a:spcPct val="10458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   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확인하며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오픈사이언스에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대해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공부하는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확실한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계기가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되었음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700" y="1066800"/>
            <a:ext cx="72517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922</Words>
  <Application>Microsoft Office PowerPoint</Application>
  <PresentationFormat>사용자 지정</PresentationFormat>
  <Paragraphs>123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Gmarket Sans Medium</vt:lpstr>
      <vt:lpstr>Pretendard Light</vt:lpstr>
      <vt:lpstr>Noto Sans CJK KR Regular</vt:lpstr>
      <vt:lpstr>Pretendard Regular</vt:lpstr>
      <vt:lpstr>Calibri</vt:lpstr>
      <vt:lpstr>Gmarket Sans Light</vt:lpstr>
      <vt:lpstr>Gmarket Sans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운율</cp:lastModifiedBy>
  <cp:revision>2</cp:revision>
  <dcterms:created xsi:type="dcterms:W3CDTF">2006-08-16T00:00:00Z</dcterms:created>
  <dcterms:modified xsi:type="dcterms:W3CDTF">2025-11-15T17:14:40Z</dcterms:modified>
</cp:coreProperties>
</file>